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 Slab"/>
      <p:regular r:id="rId43"/>
      <p:bold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Roboto Medium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9" roundtripDataSignature="AMtx7miQlxfjq/VWM4ECr6P/qwGVeOWq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Slab-bold.fntdata"/><Relationship Id="rId43" Type="http://schemas.openxmlformats.org/officeDocument/2006/relationships/font" Target="fonts/RobotoSlab-regular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.fntdata"/><Relationship Id="rId21" Type="http://schemas.openxmlformats.org/officeDocument/2006/relationships/slide" Target="slides/slide15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italic.fntdata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30bd54de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d30bd54de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30bd54de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d30bd54de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25cdc48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c25cdc48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7f74356d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b7f74356d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7f74356d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b7f74356d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7f74356d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b7f74356d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7f74356d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b7f74356d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7f74356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b7f74356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da1d9886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cda1d9886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7f74356d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b7f74356d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2a683f0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a2a683f0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2a683f0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a2a683f0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2a683f00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a2a683f00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2a683f00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a2a683f00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2a683f00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a2a683f00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da1d988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cda1d988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da1d9886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cda1d988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da1d9886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cda1d9886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da1d9886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cda1d9886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30bd54de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d30bd54de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30bd54d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d30bd54d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da1d9886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cda1d9886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da1d9886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cda1d9886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da1d9886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cda1d9886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da1d9886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cda1d9886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da1d9886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cda1d9886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7f74356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b7f74356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30bd54de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d30bd54d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30bd54de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d30bd54d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30bd54de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30bd54d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7f74356d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b7f74356d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7f74356d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b7f74356d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30bd54de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d30bd54de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7f74356df_0_1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gb7f74356df_0_1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gb7f74356df_0_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3" name="Google Shape;21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4" name="Google Shape;21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6" name="Google Shape;21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3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0.gif"/><Relationship Id="rId5" Type="http://schemas.openxmlformats.org/officeDocument/2006/relationships/image" Target="../media/image2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2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1.gif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9.gif"/><Relationship Id="rId5" Type="http://schemas.openxmlformats.org/officeDocument/2006/relationships/image" Target="../media/image3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3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35.gif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9.gif"/><Relationship Id="rId5" Type="http://schemas.openxmlformats.org/officeDocument/2006/relationships/image" Target="../media/image38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40.gif"/><Relationship Id="rId5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9.gif"/><Relationship Id="rId5" Type="http://schemas.openxmlformats.org/officeDocument/2006/relationships/image" Target="../media/image33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3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35.gif"/><Relationship Id="rId5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9.gif"/><Relationship Id="rId5" Type="http://schemas.openxmlformats.org/officeDocument/2006/relationships/image" Target="../media/image3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40.gif"/><Relationship Id="rId5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5.gif"/><Relationship Id="rId5" Type="http://schemas.openxmlformats.org/officeDocument/2006/relationships/image" Target="../media/image4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Hypothesis testing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30bd54de6_0_4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CENTRAL LIMIT THEOREM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d30bd54de6_0_47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know that according to this theorem, the the sampling distribution follows a normal distribution centered around the population mean ( regardless of the original population distribution)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Therefore, if we subtract the mean of our sample from the population mean, the resulting values will follow a normal distribution centered on 0. ( If we subtract two random variables which follow a normal distribution, the resulting value follows a normal distribution )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we divide the previous values by the standard error of the mean, then the resulting distribution will be a normal distribution with mean = 0 and standard deviation = 1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30bd54de6_0_5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CORE IDEA OF HYPOTHESIS TESTING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d30bd54de6_0_52"/>
          <p:cNvSpPr txBox="1"/>
          <p:nvPr/>
        </p:nvSpPr>
        <p:spPr>
          <a:xfrm>
            <a:off x="693000" y="1423325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know that the means of the samples, follow a normal distribution.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 mean of a sample is almost never equal to the population mean. This difference is called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sampling error.</a:t>
            </a:r>
            <a:r>
              <a:rPr b="1" i="0" lang="en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can use this fact in order to evaluate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how likely is to get a sample with a mean which deviates from the population mean as much as the sampling error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Based on the probability of getting the sampling error we will decide if we accept or reject  the null Hypothesis. 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 that, we will have to set how unlikely should be to get a sampling error to reject the null hypothesis.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25cdc48dc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CUMULATIVE DISTRIBUTION FUNCTION: CDF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c25cdc48dc_0_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function gives the probability to get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value below or equal to a given one ( confidence level = 1- α ) (significance level =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for a given distribution.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gc25cdc48dc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1050" y="2263400"/>
            <a:ext cx="5075651" cy="253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c25cdc48dc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250" y="3403525"/>
            <a:ext cx="4241456" cy="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c25cdc48dc_0_5"/>
          <p:cNvSpPr txBox="1"/>
          <p:nvPr/>
        </p:nvSpPr>
        <p:spPr>
          <a:xfrm>
            <a:off x="5344300" y="3834900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 α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c25cdc48dc_0_5"/>
          <p:cNvSpPr txBox="1"/>
          <p:nvPr/>
        </p:nvSpPr>
        <p:spPr>
          <a:xfrm>
            <a:off x="6729025" y="385292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7f74356df_0_18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b7f74356df_0_180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know: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gb7f74356df_0_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5875" y="2147911"/>
            <a:ext cx="1351100" cy="9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b7f74356df_0_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8725" y="2239976"/>
            <a:ext cx="2513218" cy="8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7f74356df_0_18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PROBABILITIES: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b7f74356df_0_187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Rolling a dice: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What’s the probability to get 1?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1/6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What’s the probability of getting a 1 or 2?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p(1) + p(2) = 2/6 = ⅓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is the probability of getting a 1 or 4 or 6?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p(1) + p(4) + p(6) = 3/6 = ½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is the probability of getting a number less than 5?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p(1) + p(2) + p(3) + p(4) = 4/6 = 2/3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7f74356df_0_20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PROBABILITIES: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b7f74356df_0_200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Getting any value of count smaller than -2 for a variable that follows a Normal distribution: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Fortunately, we don’t need to compute this,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has those values for many continuous probability distributions.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scipy.stats.norm.ppf()</a:t>
            </a:r>
            <a:endParaRPr b="1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gb7f74356df_0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5450" y="2552700"/>
            <a:ext cx="5841740" cy="7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7f74356df_0_20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 FOR THE NORMAL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b7f74356df_0_207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Given a normal distribution, we can also  be interested in knowing how big or small can be a value for which we have a given amount of probability.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gb7f74356df_0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725" y="2400300"/>
            <a:ext cx="4914899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b7f74356df_0_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2800" y="2532900"/>
            <a:ext cx="4914900" cy="51420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b7f74356df_0_207"/>
          <p:cNvSpPr txBox="1"/>
          <p:nvPr/>
        </p:nvSpPr>
        <p:spPr>
          <a:xfrm>
            <a:off x="5341325" y="3521325"/>
            <a:ext cx="314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Use the symmetry of the distribution in your favor.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7f74356df_0_24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STATISTICAL TESTS TYPES: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b7f74356df_0_24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one sample statistical tests can be broadly classified into: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tailed test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tailed test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One-tailed hypothesis tests are also known as directional and one-sided tests because you can test for effects in only one direction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Two-tailed hypothesis tests are also known as nondirectional and two-sided tests because you can test for effects in both directions.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da1d9886e_0_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STATISTICAL TESTS SAMPLE SIZE: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cda1d9886e_0_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size is smaller than 30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use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t-Student distribution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setting number of degrees of freedom = sample_size - 1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Otherwise you can safely use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 distribution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Both distributions are symmetric around the center 0.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t-Student distribution is more spiked at the center and it has longer tails.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the sample_size is large, both distributions are almost identical.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7f74356df_0_2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 ONE TAILED TEST: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gb7f74356df_0_21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big can be a value in order to a given amount of probability to get any value smaller or equal to it for a normal distribution?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gb7f74356df_0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50" y="2988075"/>
            <a:ext cx="4241456" cy="7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b7f74356df_0_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1050" y="2263400"/>
            <a:ext cx="5075651" cy="253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b7f74356df_0_215"/>
          <p:cNvSpPr txBox="1"/>
          <p:nvPr/>
        </p:nvSpPr>
        <p:spPr>
          <a:xfrm>
            <a:off x="5344300" y="3834900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 α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b7f74356df_0_215"/>
          <p:cNvSpPr txBox="1"/>
          <p:nvPr/>
        </p:nvSpPr>
        <p:spPr>
          <a:xfrm>
            <a:off x="6729025" y="385292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2a683f004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a2a683f004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hypothesis test is an statistical analysis which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uses one sample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our population to asses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mutually exclusive theories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about the population, named: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Hypothesis: Ho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Alternate Hypothesis: Ha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ga2a683f00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5175" y="2863600"/>
            <a:ext cx="2804228" cy="158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a2a683f004_0_0"/>
          <p:cNvSpPr txBox="1"/>
          <p:nvPr/>
        </p:nvSpPr>
        <p:spPr>
          <a:xfrm>
            <a:off x="3755150" y="3371725"/>
            <a:ext cx="6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a2a683f004_0_0"/>
          <p:cNvSpPr txBox="1"/>
          <p:nvPr/>
        </p:nvSpPr>
        <p:spPr>
          <a:xfrm>
            <a:off x="4962200" y="3380388"/>
            <a:ext cx="6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underfeed. (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&lt;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of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25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boys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80.94 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sample, can we say that the boys have a mean weight smaller than 85 pounds?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sampling error is (80.94 - 85) = -4.06 pounds. How likely is to get this value?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a0aef77d1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6850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2a683f004_0_13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a2a683f004_0_13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we trying to establish here?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Contrast (provide enough evidence)  the 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 Hypothesis H0: 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 = 85 pounds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we do not have the complete data from the population.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we  take a 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</a:t>
            </a:r>
            <a:r>
              <a:rPr b="1" i="0" lang="en" sz="155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25 subjects &lt; 30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 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Small sample sizes follow a t-student distribution with n - 1 degrees of freedom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number of degrees of freedom บ is: n - 1 (sample size - 1, 24 in this case)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 based on this sample data we will try to prove or disprove our Hypothesis, using a statistical test.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2a683f004_0_52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a2a683f004_0_52"/>
          <p:cNvSpPr txBox="1"/>
          <p:nvPr/>
        </p:nvSpPr>
        <p:spPr>
          <a:xfrm>
            <a:off x="7072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Steps for solving this problem: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Step1: Define the null hypothesis - This is our assumption about the population. It is defined by 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H0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in this case 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H0: μ = 85</a:t>
            </a:r>
            <a:endParaRPr b="1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2: Define the alternative hypothesis- This means, what if our assumption is not true, inf fact the value is smaller.. It is defined by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in this case 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Ha: μ &lt; 85</a:t>
            </a:r>
            <a:endParaRPr b="1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2a683f004_0_39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ga2a683f004_0_39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Since in this case, our null hypothesis would be false on either side of Ha, hence such a test is called a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sided Test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ie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Ha: μ &lt; 85, H0 is false</a:t>
            </a:r>
            <a:endParaRPr b="1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3: Decide a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information available.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the sample size is  small ( n &lt; 30 ), we will use a statistic for a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t-Student distribution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4: Set the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Confidence level / significance level: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This defines the rejection region / critical region (How strong has to be the evidence against the null hypothesis).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Significance level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defined by greek letter ‘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α’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Usual values for confidence level are ( 90%, 95%, 99%) -&gt; significance levels = (0.10, 0.05, 0.01). Let’s use a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confidence level of 95% -&gt;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 = 0.05</a:t>
            </a:r>
            <a:endParaRPr b="1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2a683f004_0_45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ga2a683f004_0_4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Step 5: Calculate the test </a:t>
            </a:r>
            <a:r>
              <a:rPr b="1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statistic</a:t>
            </a:r>
            <a:r>
              <a:rPr b="0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based on the given information: 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ga2a683f004_0_45"/>
          <p:cNvSpPr/>
          <p:nvPr/>
        </p:nvSpPr>
        <p:spPr>
          <a:xfrm>
            <a:off x="3359300" y="1832775"/>
            <a:ext cx="3285550" cy="17385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a2a683f004_0_45"/>
          <p:cNvSpPr txBox="1"/>
          <p:nvPr/>
        </p:nvSpPr>
        <p:spPr>
          <a:xfrm>
            <a:off x="4097900" y="2392750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statistic within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acceptable region?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ga2a683f004_0_45"/>
          <p:cNvCxnSpPr>
            <a:stCxn id="382" idx="1"/>
          </p:cNvCxnSpPr>
          <p:nvPr/>
        </p:nvCxnSpPr>
        <p:spPr>
          <a:xfrm flipH="1">
            <a:off x="2227400" y="2702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ga2a683f004_0_45"/>
          <p:cNvCxnSpPr/>
          <p:nvPr/>
        </p:nvCxnSpPr>
        <p:spPr>
          <a:xfrm>
            <a:off x="2239925" y="27871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ga2a683f004_0_45"/>
          <p:cNvCxnSpPr/>
          <p:nvPr/>
        </p:nvCxnSpPr>
        <p:spPr>
          <a:xfrm flipH="1">
            <a:off x="6644850" y="2696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" name="Google Shape;387;ga2a683f004_0_45"/>
          <p:cNvCxnSpPr/>
          <p:nvPr/>
        </p:nvCxnSpPr>
        <p:spPr>
          <a:xfrm>
            <a:off x="7776750" y="27109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8" name="Google Shape;388;ga2a683f004_0_45"/>
          <p:cNvSpPr txBox="1"/>
          <p:nvPr/>
        </p:nvSpPr>
        <p:spPr>
          <a:xfrm>
            <a:off x="1117125" y="403705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Accept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a2a683f004_0_45"/>
          <p:cNvSpPr txBox="1"/>
          <p:nvPr/>
        </p:nvSpPr>
        <p:spPr>
          <a:xfrm>
            <a:off x="6276675" y="409030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Reject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2a683f004_0_45"/>
          <p:cNvSpPr txBox="1"/>
          <p:nvPr/>
        </p:nvSpPr>
        <p:spPr>
          <a:xfrm>
            <a:off x="2620475" y="21463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a2a683f004_0_45"/>
          <p:cNvSpPr txBox="1"/>
          <p:nvPr/>
        </p:nvSpPr>
        <p:spPr>
          <a:xfrm>
            <a:off x="6954900" y="22002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ga2a683f004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225" y="1652475"/>
            <a:ext cx="1686225" cy="54663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a2a683f004_0_45"/>
          <p:cNvSpPr txBox="1"/>
          <p:nvPr/>
        </p:nvSpPr>
        <p:spPr>
          <a:xfrm>
            <a:off x="384675" y="2354150"/>
            <a:ext cx="207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don’t have the population standard deviation, use the corrected sample standard deviation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da1d9886e_0_15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gcda1d9886e_0_15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the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t-student distribution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24 degrees of freedom and an area of 0.95? -&gt; tc = 1.71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tc = +-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scipy.stats.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.ppf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(0.95, df=24)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 = -1.75 &lt; - 1.71=tc-&gt; reject null hypothesis</a:t>
            </a:r>
            <a:endParaRPr b="1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are underfeed.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0" name="Google Shape;400;gcda1d9886e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9775" y="1020900"/>
            <a:ext cx="22669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cda1d9886e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0350" y="2305500"/>
            <a:ext cx="3450376" cy="24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cda1d9886e_0_15"/>
          <p:cNvSpPr txBox="1"/>
          <p:nvPr/>
        </p:nvSpPr>
        <p:spPr>
          <a:xfrm>
            <a:off x="7004225" y="3212775"/>
            <a:ext cx="138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Unshaded area = 0.95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da1d9886e_0_2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BIGGER SAMPLE SIZE: ONE SAMPLE, ONE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gcda1d9886e_0_2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underfeed. (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&lt;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of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50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boys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80.94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available data, what should be concluded concerning the complaint?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" name="Google Shape;409;gcda1d9886e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cda1d9886e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9525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da1d9886e_0_29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gcda1d9886e_0_29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the critical value of the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 distribution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an area of 0.95? -&gt; zc = 1.64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zc = +-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norm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.ppf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(0.95)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z = -2.47 &lt; - 1.64 = zc -&gt;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reject null hypothesis</a:t>
            </a:r>
            <a:endParaRPr b="1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are underfeed.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gcda1d9886e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5400" y="1064425"/>
            <a:ext cx="2011028" cy="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cda1d9886e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1041" y="2400300"/>
            <a:ext cx="3356083" cy="22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da1d9886e_0_4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TWO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gcda1d9886e_0_4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 have a different average weight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(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!=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of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25 boys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80.94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available data, what should be concluded concerning the complaint?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gcda1d9886e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cda1d9886e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6850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30bd54de6_0_3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TWO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d30bd54de6_0_3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Two-tailed test is a method to tests whether a sample is greater than or less than a certain range of values.</a:t>
            </a:r>
            <a:endParaRPr b="0" i="0" sz="18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Ex:</a:t>
            </a:r>
            <a:endParaRPr b="0" i="0" sz="18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Hypothesis: Ho -&gt;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= 85 pounds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Alternate hypothesis: Ha -&gt;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!= 85 pounds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30bd54de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ELEMENTS OF HYPOTHESIS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d30bd54de6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elements needed to conduct this type of analysis are: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Null hypothesis: Ho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Alternate hypothesis: Ha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 (1- α ) or significance level ( α )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■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 ( value computed the sample, different in every test )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■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cda1d9886e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4056" y="1239700"/>
            <a:ext cx="4133725" cy="28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cda1d9886e_0_68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TWO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9" name="Google Shape;439;gcda1d9886e_0_68"/>
          <p:cNvCxnSpPr/>
          <p:nvPr/>
        </p:nvCxnSpPr>
        <p:spPr>
          <a:xfrm flipH="1" rot="10800000">
            <a:off x="4505525" y="1520975"/>
            <a:ext cx="2359800" cy="1625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gcda1d9886e_0_68"/>
          <p:cNvSpPr txBox="1"/>
          <p:nvPr/>
        </p:nvSpPr>
        <p:spPr>
          <a:xfrm>
            <a:off x="7111075" y="1218775"/>
            <a:ext cx="144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Acceptance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cda1d9886e_0_68"/>
          <p:cNvSpPr txBox="1"/>
          <p:nvPr/>
        </p:nvSpPr>
        <p:spPr>
          <a:xfrm>
            <a:off x="3860463" y="314007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1-α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cda1d9886e_0_68"/>
          <p:cNvSpPr txBox="1"/>
          <p:nvPr/>
        </p:nvSpPr>
        <p:spPr>
          <a:xfrm>
            <a:off x="5003463" y="314007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α/2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cda1d9886e_0_68"/>
          <p:cNvSpPr txBox="1"/>
          <p:nvPr/>
        </p:nvSpPr>
        <p:spPr>
          <a:xfrm>
            <a:off x="2869863" y="314007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α/2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cda1d9886e_0_68"/>
          <p:cNvSpPr txBox="1"/>
          <p:nvPr/>
        </p:nvSpPr>
        <p:spPr>
          <a:xfrm>
            <a:off x="483875" y="4320875"/>
            <a:ext cx="679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 are the vertical bars located?</a:t>
            </a:r>
            <a:endParaRPr b="1" i="0" sz="1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cda1d9886e_0_68"/>
          <p:cNvSpPr txBox="1"/>
          <p:nvPr/>
        </p:nvSpPr>
        <p:spPr>
          <a:xfrm>
            <a:off x="6465725" y="2499025"/>
            <a:ext cx="215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Now, our value can be bigger or smaller than the population value. Therefore, the “rejection region” has to be shared at both sides!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da1d9886e_0_52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TWO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gcda1d9886e_0_52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Step 5: Calculate the test statistic based on the given information: 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gcda1d9886e_0_52"/>
          <p:cNvSpPr/>
          <p:nvPr/>
        </p:nvSpPr>
        <p:spPr>
          <a:xfrm>
            <a:off x="3359300" y="1832775"/>
            <a:ext cx="3285550" cy="17385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cda1d9886e_0_52"/>
          <p:cNvSpPr txBox="1"/>
          <p:nvPr/>
        </p:nvSpPr>
        <p:spPr>
          <a:xfrm>
            <a:off x="4097900" y="2392750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statistic within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acceptable region?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gcda1d9886e_0_52"/>
          <p:cNvCxnSpPr>
            <a:stCxn id="452" idx="1"/>
          </p:cNvCxnSpPr>
          <p:nvPr/>
        </p:nvCxnSpPr>
        <p:spPr>
          <a:xfrm flipH="1">
            <a:off x="2227400" y="2702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gcda1d9886e_0_52"/>
          <p:cNvCxnSpPr/>
          <p:nvPr/>
        </p:nvCxnSpPr>
        <p:spPr>
          <a:xfrm>
            <a:off x="2239925" y="27871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gcda1d9886e_0_52"/>
          <p:cNvCxnSpPr/>
          <p:nvPr/>
        </p:nvCxnSpPr>
        <p:spPr>
          <a:xfrm flipH="1">
            <a:off x="6644850" y="2696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7" name="Google Shape;457;gcda1d9886e_0_52"/>
          <p:cNvCxnSpPr/>
          <p:nvPr/>
        </p:nvCxnSpPr>
        <p:spPr>
          <a:xfrm>
            <a:off x="7776750" y="27109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8" name="Google Shape;458;gcda1d9886e_0_52"/>
          <p:cNvSpPr txBox="1"/>
          <p:nvPr/>
        </p:nvSpPr>
        <p:spPr>
          <a:xfrm>
            <a:off x="1117125" y="403705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Accept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cda1d9886e_0_52"/>
          <p:cNvSpPr txBox="1"/>
          <p:nvPr/>
        </p:nvSpPr>
        <p:spPr>
          <a:xfrm>
            <a:off x="6276675" y="409030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Reject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cda1d9886e_0_52"/>
          <p:cNvSpPr txBox="1"/>
          <p:nvPr/>
        </p:nvSpPr>
        <p:spPr>
          <a:xfrm>
            <a:off x="2620475" y="21463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cda1d9886e_0_52"/>
          <p:cNvSpPr txBox="1"/>
          <p:nvPr/>
        </p:nvSpPr>
        <p:spPr>
          <a:xfrm>
            <a:off x="6954900" y="22002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cda1d9886e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225" y="1652475"/>
            <a:ext cx="1686225" cy="54663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cda1d9886e_0_52"/>
          <p:cNvSpPr txBox="1"/>
          <p:nvPr/>
        </p:nvSpPr>
        <p:spPr>
          <a:xfrm>
            <a:off x="384675" y="2354150"/>
            <a:ext cx="207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don’t have the population standard deviation, use the corrected sample standard deviation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da1d9886e_0_141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TWO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gcda1d9886e_0_141"/>
          <p:cNvSpPr txBox="1"/>
          <p:nvPr/>
        </p:nvSpPr>
        <p:spPr>
          <a:xfrm>
            <a:off x="631025" y="1064425"/>
            <a:ext cx="77580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the critical value of the t-student distribution with 24 degrees of freedom and an area of 0.95? -&gt; tc = 2.06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tc = +-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scipy.stats.t.ppf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(1-(0.05/2)=0.975,df=24)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Now, tc = -2.06 &lt; -1.75 = t-&gt;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accept null hypothesis</a:t>
            </a:r>
            <a:endParaRPr b="1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have the mentioned average weight.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gcda1d9886e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9775" y="1020900"/>
            <a:ext cx="22669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cda1d9886e_0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8225" y="2400300"/>
            <a:ext cx="2990798" cy="2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da1d9886e_0_15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TWO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gcda1d9886e_0_15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underfeed. (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!=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of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50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boys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80.94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available data, what should be concluded concerning the complaint?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8" name="Google Shape;478;gcda1d9886e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cda1d9886e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9525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da1d9886e_0_157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gcda1d9886e_0_157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the critical value of the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 distribution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an area of 0.95? -&gt; zc = 1.96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zc = +-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norm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.ppf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(1-(0.05/2)=0.975)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 Zc = -1.96 &gt; Z= - 2.47 -&gt; reject null hypothesis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don’t have the mentioned weight.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6" name="Google Shape;486;gcda1d9886e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5400" y="1064425"/>
            <a:ext cx="2011028" cy="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cda1d9886e_0_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3275" y="2400300"/>
            <a:ext cx="3161345" cy="22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7f74356df_0_0"/>
          <p:cNvSpPr txBox="1"/>
          <p:nvPr/>
        </p:nvSpPr>
        <p:spPr>
          <a:xfrm>
            <a:off x="619325" y="9600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CONFIDENCE INTERVALS FOR A POPULATION MEAN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gb7f74356d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gb7f74356df_0_0"/>
          <p:cNvSpPr txBox="1"/>
          <p:nvPr/>
        </p:nvSpPr>
        <p:spPr>
          <a:xfrm>
            <a:off x="687575" y="1547025"/>
            <a:ext cx="7748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Every sample we take will give us a different sample mean which is different from the population mean.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confidence interval is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range of values around our sample mean that is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highly likely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contain the population mean.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Knowing that the sampling distribution ( the distribution of the means of many samples ) follows a normal distribution, we can provide such range of values as: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compute this using </a:t>
            </a:r>
            <a:r>
              <a:rPr b="1" i="0" lang="en" sz="1400" u="none" cap="none" strike="noStrike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scipy.stats.norm.interval() </a:t>
            </a: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b="1" i="0" lang="en" sz="1400" u="none" cap="none" strike="noStrike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 scipy.stats.t.interval()</a:t>
            </a:r>
            <a:endParaRPr b="0" i="0" sz="1400" u="none" cap="none" strike="noStrike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5" name="Google Shape;495;gb7f74356d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400" y="3625750"/>
            <a:ext cx="3355600" cy="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b7f74356df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4175" y="3565950"/>
            <a:ext cx="3482900" cy="3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30bd54de6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NULL HYPOTHESIS: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d30bd54de6_0_18"/>
          <p:cNvSpPr txBox="1"/>
          <p:nvPr/>
        </p:nvSpPr>
        <p:spPr>
          <a:xfrm>
            <a:off x="707225" y="2283625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 one of the two mutually exclusive theories about the population properties.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Typically the Ho means that there is no effect.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30bd54de6_0_2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ALTERNATE HYPOTHESIS: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d30bd54de6_0_23"/>
          <p:cNvSpPr txBox="1"/>
          <p:nvPr/>
        </p:nvSpPr>
        <p:spPr>
          <a:xfrm>
            <a:off x="707225" y="2283625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other theory.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30bd54de6_0_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CONFIDENCE AND SIGNIFICANCE LEVEL: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d30bd54de6_0_8"/>
          <p:cNvSpPr txBox="1"/>
          <p:nvPr/>
        </p:nvSpPr>
        <p:spPr>
          <a:xfrm>
            <a:off x="693000" y="1620700"/>
            <a:ext cx="77580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Significance level ( α ):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How strong the sample evidence  must be to conclude that there null hypothesis can be rejected.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Ex: in a criminal court, the null hypothesis is the accused is innocent unless police finds strong enough evidences to reject the null hypothesis,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 ( 1 - α  ):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Likelihood of finding a value as extreme as the one we have.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7f74356df_0_23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WAYS TO CONDUCT A STATISTICAL TEST: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b7f74356df_0_236"/>
          <p:cNvSpPr txBox="1"/>
          <p:nvPr/>
        </p:nvSpPr>
        <p:spPr>
          <a:xfrm>
            <a:off x="693000" y="1620700"/>
            <a:ext cx="77580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There are two ways to conduct an statistical test: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Computing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from our sample and comparing it against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corresponding to a given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level.</a:t>
            </a:r>
            <a:endParaRPr b="1" i="0" sz="1800" u="none" cap="none" strike="noStrike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Comparing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from our sample and comparing it against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significance level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7f74356df_0_23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 TESTING USING THE TEST STATISTIC: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b7f74356df_0_231"/>
          <p:cNvSpPr txBox="1"/>
          <p:nvPr/>
        </p:nvSpPr>
        <p:spPr>
          <a:xfrm>
            <a:off x="693000" y="1620700"/>
            <a:ext cx="77580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Fix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Compute the </a:t>
            </a:r>
            <a:r>
              <a:rPr b="1" i="0" lang="en" sz="1800" u="none" cap="none" strike="noStrike">
                <a:solidFill>
                  <a:srgbClr val="FF99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Compute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the corresponding distribution.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Compare the </a:t>
            </a:r>
            <a:r>
              <a:rPr b="1" i="0" lang="en" sz="1800" u="none" cap="none" strike="noStrike">
                <a:solidFill>
                  <a:srgbClr val="FF99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with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the </a:t>
            </a:r>
            <a:r>
              <a:rPr b="1" i="0" lang="en" sz="1800" u="none" cap="none" strike="noStrike">
                <a:solidFill>
                  <a:srgbClr val="FF99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is in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allowed region,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(the allowed region is determined by the confidence level) accept the null hypothesis, otherwise reject the it.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allowed region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depends on the type of test.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30bd54de6_0_1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 TESTING USING THE  P-VALUE: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d30bd54de6_0_13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 = P( D | HO ) =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is the probability to obtain your data, if the null hypothesis is true. 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Set your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significance level.</a:t>
            </a:r>
            <a:endParaRPr b="1" i="0" sz="1500" u="none" cap="none" strike="noStrike">
              <a:solidFill>
                <a:srgbClr val="6AA84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 your p-value.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Compare your p-value against your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significance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level alpha.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 &lt;= alpha -&gt; reject the null hypothesis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 &gt; alpha -&gt; accept the null hypothesis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